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33"/>
  </p:notesMasterIdLst>
  <p:sldIdLst>
    <p:sldId id="734" r:id="rId3"/>
    <p:sldId id="733" r:id="rId4"/>
    <p:sldId id="744" r:id="rId5"/>
    <p:sldId id="743" r:id="rId6"/>
    <p:sldId id="735" r:id="rId7"/>
    <p:sldId id="738" r:id="rId8"/>
    <p:sldId id="745" r:id="rId9"/>
    <p:sldId id="737" r:id="rId10"/>
    <p:sldId id="746" r:id="rId11"/>
    <p:sldId id="741" r:id="rId12"/>
    <p:sldId id="721" r:id="rId13"/>
    <p:sldId id="445" r:id="rId14"/>
    <p:sldId id="748" r:id="rId15"/>
    <p:sldId id="600" r:id="rId16"/>
    <p:sldId id="749" r:id="rId17"/>
    <p:sldId id="760" r:id="rId18"/>
    <p:sldId id="752" r:id="rId19"/>
    <p:sldId id="753" r:id="rId20"/>
    <p:sldId id="750" r:id="rId21"/>
    <p:sldId id="758" r:id="rId22"/>
    <p:sldId id="757" r:id="rId23"/>
    <p:sldId id="759" r:id="rId24"/>
    <p:sldId id="621" r:id="rId25"/>
    <p:sldId id="692" r:id="rId26"/>
    <p:sldId id="679" r:id="rId27"/>
    <p:sldId id="754" r:id="rId28"/>
    <p:sldId id="719" r:id="rId29"/>
    <p:sldId id="755" r:id="rId30"/>
    <p:sldId id="756" r:id="rId31"/>
    <p:sldId id="747" r:id="rId3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4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000"/>
    <a:srgbClr val="7F7F7F"/>
    <a:srgbClr val="0AC200"/>
    <a:srgbClr val="44C404"/>
    <a:srgbClr val="0000FF"/>
    <a:srgbClr val="595959"/>
    <a:srgbClr val="82878C"/>
    <a:srgbClr val="F2F2F2"/>
    <a:srgbClr val="E4E4EC"/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39" autoAdjust="0"/>
    <p:restoredTop sz="82669" autoAdjust="0"/>
  </p:normalViewPr>
  <p:slideViewPr>
    <p:cSldViewPr snapToGrid="0">
      <p:cViewPr>
        <p:scale>
          <a:sx n="83" d="100"/>
          <a:sy n="83" d="100"/>
        </p:scale>
        <p:origin x="1928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notesMaster" Target="notesMasters/notesMaster1.xml"/><Relationship Id="rId34" Type="http://schemas.openxmlformats.org/officeDocument/2006/relationships/commentAuthors" Target="commentAuthors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2018/8/7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14059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1109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6559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70065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9766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12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9655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25788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45599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71570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4350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82140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1924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0522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9027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902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6328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2018年8月7日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2018/8/7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2018/8/7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2018年8月7日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2018/8/7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2018/8/7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2018/8/7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2018/8/7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dp/B007MQLMF2/" TargetMode="External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://devopssummit.ithome.com.tw/" TargetMode="External"/><Relationship Id="rId5" Type="http://schemas.openxmlformats.org/officeDocument/2006/relationships/hyperlink" Target="https://www.agilealliance.org/wp-content/uploads/2015/12/ExperienceReport.2014.Ito_.pdf" TargetMode="Externa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gilealliance.org/wp-content/uploads/2015/12/ExperienceReport.2014.Ito_.pdf" TargetMode="External"/><Relationship Id="rId4" Type="http://schemas.openxmlformats.org/officeDocument/2006/relationships/hyperlink" Target="https://www.slideshare.net/ssuser968fab/ss-70489058/" TargetMode="External"/><Relationship Id="rId5" Type="http://schemas.openxmlformats.org/officeDocument/2006/relationships/hyperlink" Target="http://modernagile.org/" TargetMode="External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gilealliance.org/agile2018/" TargetMode="External"/><Relationship Id="rId4" Type="http://schemas.openxmlformats.org/officeDocument/2006/relationships/hyperlink" Target="https://www.agilealliance.org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0" y="5279598"/>
            <a:ext cx="9144000" cy="801511"/>
          </a:xfrm>
        </p:spPr>
        <p:txBody>
          <a:bodyPr anchor="ctr"/>
          <a:lstStyle/>
          <a:p>
            <a:r>
              <a:rPr kumimoji="1"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Hiroyuki Ito</a:t>
            </a:r>
            <a:endParaRPr kumimoji="1" lang="ja-JP" altLang="en-US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 marL="366713">
              <a:lnSpc>
                <a:spcPct val="100000"/>
              </a:lnSpc>
            </a:pPr>
            <a:r>
              <a:rPr lang="en-US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  <a:t>Report</a:t>
            </a:r>
            <a:r>
              <a:rPr lang="ja-JP" altLang="en-US" sz="9600" b="1" i="1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  <a:t>of</a:t>
            </a:r>
            <a:br>
              <a:rPr lang="en-US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  <a:t>A</a:t>
            </a:r>
            <a:r>
              <a:rPr lang="en-US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  <a:t>gile2018</a:t>
            </a:r>
            <a:endParaRPr kumimoji="1" lang="ja-JP" altLang="en-US" sz="9600" b="1" i="1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0" y="4406608"/>
            <a:ext cx="91440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40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-</a:t>
            </a:r>
            <a:r>
              <a:rPr lang="en-US" altLang="ja-JP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Subtitle</a:t>
            </a:r>
            <a:r>
              <a:rPr lang="en-US" altLang="ja-JP" sz="40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-</a:t>
            </a:r>
            <a:endParaRPr lang="ja-JP" altLang="en-US" sz="4000" dirty="0">
              <a:solidFill>
                <a:srgbClr val="FFFF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29944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Trends of Agile2018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595959"/>
            </a:solidFill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 charset="0"/>
              <a:buChar char="•"/>
            </a:pP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Agile @ scale</a:t>
            </a:r>
          </a:p>
          <a:p>
            <a:pPr marL="571500" indent="-571500">
              <a:buFont typeface="Arial" charset="0"/>
              <a:buChar char="•"/>
            </a:pPr>
            <a:endParaRPr kumimoji="1"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Business</a:t>
            </a:r>
            <a:r>
              <a:rPr lang="en-US" altLang="en-US" sz="36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Agility</a:t>
            </a:r>
          </a:p>
          <a:p>
            <a:pPr marL="571500" indent="-571500">
              <a:buFont typeface="Arial" charset="0"/>
              <a:buChar char="•"/>
            </a:pPr>
            <a:endParaRPr kumimoji="1"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kumimoji="1" lang="en-US" altLang="ja-JP" sz="36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DevOps for ???</a:t>
            </a:r>
          </a:p>
        </p:txBody>
      </p:sp>
    </p:spTree>
    <p:extLst>
      <p:ext uri="{BB962C8B-B14F-4D97-AF65-F5344CB8AC3E}">
        <p14:creationId xmlns:p14="http://schemas.microsoft.com/office/powerpoint/2010/main" val="269561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My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Motivation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0000"/>
            </a:solidFill>
          </a:ln>
        </p:spPr>
        <p:txBody>
          <a:bodyPr anchor="ctr" anchorCtr="0">
            <a:noAutofit/>
          </a:bodyPr>
          <a:lstStyle/>
          <a:p>
            <a:pPr marL="512763" lvl="1" indent="0" algn="ctr">
              <a:buNone/>
            </a:pPr>
            <a:r>
              <a:rPr kumimoji="1" lang="en-US" altLang="ja-JP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Need to LINE Corp.</a:t>
            </a:r>
          </a:p>
          <a:p>
            <a:pPr marL="512763" lvl="1" indent="0">
              <a:buNone/>
            </a:pP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Engineering</a:t>
            </a:r>
          </a:p>
          <a:p>
            <a:pPr marL="903288" lvl="1" indent="-390525"/>
            <a:r>
              <a:rPr lang="en-US" altLang="ja-JP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Scaling Agile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lang="en-US" altLang="ja-JP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Testing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89278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Agenda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01500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Summary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Beyond IT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Utilize Agile to </a:t>
            </a:r>
            <a:r>
              <a:rPr lang="en-US" altLang="ja-JP" sz="28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corporate level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Need to overcome silos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08121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87"/>
    </mc:Choice>
    <mc:Fallback xmlns="">
      <p:transition spd="slow" advTm="44187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6875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Summary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Beyond IT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Utilize Agile to </a:t>
            </a:r>
            <a:r>
              <a:rPr lang="en-US" altLang="ja-JP" sz="28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corporate level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Need to overcome silos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812" y="1689098"/>
            <a:ext cx="3306520" cy="440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70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87"/>
    </mc:Choice>
    <mc:Fallback xmlns="">
      <p:transition spd="slow" advTm="44187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何ら</a:t>
            </a:r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か</a:t>
            </a: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動作する）成果物</a:t>
            </a: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毎週作成・提示</a:t>
            </a: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7494" y="3690707"/>
            <a:ext cx="3240001" cy="2160000"/>
          </a:xfrm>
          <a:prstGeom prst="rect">
            <a:avLst/>
          </a:prstGeom>
          <a:ln>
            <a:noFill/>
          </a:ln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408" y="3690707"/>
            <a:ext cx="2880000" cy="2160000"/>
          </a:xfrm>
          <a:prstGeom prst="rect">
            <a:avLst/>
          </a:prstGeom>
          <a:ln>
            <a:noFill/>
          </a:ln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07" y="3690707"/>
            <a:ext cx="3058406" cy="216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610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42"/>
    </mc:Choice>
    <mc:Fallback xmlns="">
      <p:transition spd="slow" advTm="21342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Making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Impacts Constantly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f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rom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556" y="3780411"/>
            <a:ext cx="2304889" cy="29825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7061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0738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80847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228600" indent="-2286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The 1st SET at LINE Corp.</a:t>
            </a:r>
          </a:p>
          <a:p>
            <a:pPr marL="228600" indent="-2286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Keynote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Speaker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of</a:t>
            </a:r>
            <a:b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DevOps Summit 2016 (TW)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Speaker of 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Agile2014</a:t>
            </a:r>
            <a:endParaRPr lang="en-US" altLang="ja-JP" b="0" kern="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15" name="図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Hiroyuki Ito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(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8599" y="1415417"/>
            <a:ext cx="2949820" cy="294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02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Learning to Experiment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2800" dirty="0" err="1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aaa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3119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52"/>
    </mc:Choice>
    <mc:Fallback xmlns="">
      <p:transition spd="slow" advTm="24252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Database DevOps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2800" dirty="0" err="1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aaa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2174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52"/>
    </mc:Choice>
    <mc:Fallback xmlns="">
      <p:transition spd="slow" advTm="24252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Radical Change for Testers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2800" dirty="0" err="1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aaa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99106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52"/>
    </mc:Choice>
    <mc:Fallback xmlns="">
      <p:transition spd="slow" advTm="24252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69"/>
    </mc:Choice>
    <mc:Fallback xmlns="">
      <p:transition spd="slow" advTm="15769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860"/>
    </mc:Choice>
    <mc:Fallback xmlns="">
      <p:transition spd="slow" advTm="2786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自動テスト＝心理的安全性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760304" y="5064207"/>
            <a:ext cx="14400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ここ！</a:t>
            </a:r>
            <a:endParaRPr lang="ja-JP" altLang="en-US" sz="280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上矢印 2"/>
          <p:cNvSpPr/>
          <p:nvPr/>
        </p:nvSpPr>
        <p:spPr>
          <a:xfrm>
            <a:off x="4876901" y="5064207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692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215"/>
    </mc:Choice>
    <mc:Fallback xmlns="">
      <p:transition spd="slow" advTm="30215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958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Testing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ctr" anchorCtr="0">
            <a:noAutofit/>
          </a:bodyPr>
          <a:lstStyle/>
          <a:p>
            <a:pPr marL="396875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お手軽障害検知システムの構築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96875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Spring Boot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API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を呼び出し、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その結果を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JUnit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で検証する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0000F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（開発者に後日作り込んでもらうため）</a:t>
            </a:r>
            <a:endParaRPr lang="en-US" altLang="ja-JP" sz="2800" dirty="0" smtClean="0">
              <a:solidFill>
                <a:srgbClr val="0000F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Jenkins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分に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回のペースで実行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テストが失敗したら関係者にメール通知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719138" lvl="1" indent="-322263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開発チームの</a:t>
            </a:r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MTTR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向上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が当初の狙い</a:t>
            </a:r>
            <a:endParaRPr lang="en-US" altLang="ja-JP" sz="28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257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79978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これ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r>
              <a:rPr lang="en-US" altLang="ja-JP" sz="2400" dirty="0"/>
              <a:t>1. Moving toward business clearly </a:t>
            </a:r>
          </a:p>
          <a:p>
            <a:r>
              <a:rPr lang="en-US" altLang="ja-JP" sz="2400" dirty="0"/>
              <a:t>Development -&gt; QA/PDM -&gt; Company-wide </a:t>
            </a:r>
          </a:p>
          <a:p>
            <a:endParaRPr lang="en-US" altLang="ja-JP" sz="2400" dirty="0"/>
          </a:p>
          <a:p>
            <a:r>
              <a:rPr lang="en-US" altLang="ja-JP" sz="2400" dirty="0"/>
              <a:t>2. Utilize </a:t>
            </a:r>
            <a:r>
              <a:rPr lang="en-US" altLang="ja-JP" sz="2400" dirty="0" smtClean="0"/>
              <a:t>technologies for </a:t>
            </a:r>
            <a:endParaRPr lang="en-US" altLang="ja-JP" sz="2400" dirty="0"/>
          </a:p>
          <a:p>
            <a:r>
              <a:rPr lang="en-US" altLang="ja-JP" sz="2400" dirty="0" smtClean="0"/>
              <a:t>outcome/value</a:t>
            </a:r>
            <a:endParaRPr lang="en-US" altLang="ja-JP" sz="2400" dirty="0"/>
          </a:p>
          <a:p>
            <a:r>
              <a:rPr lang="en-US" altLang="ja-JP" sz="2400" dirty="0" smtClean="0"/>
              <a:t>tools </a:t>
            </a:r>
            <a:r>
              <a:rPr lang="en-US" altLang="ja-JP" sz="2400" dirty="0"/>
              <a:t>for trial &amp; error </a:t>
            </a:r>
          </a:p>
          <a:p>
            <a:endParaRPr lang="en-US" altLang="ja-JP" sz="2400" dirty="0"/>
          </a:p>
          <a:p>
            <a:r>
              <a:rPr lang="en-US" altLang="ja-JP" sz="2400" dirty="0"/>
              <a:t>3. Scaling? </a:t>
            </a:r>
          </a:p>
          <a:p>
            <a:pPr marL="14288" lvl="1" indent="0" algn="ctr">
              <a:lnSpc>
                <a:spcPct val="100000"/>
              </a:lnSpc>
              <a:buNone/>
            </a:pPr>
            <a:endParaRPr lang="en-US" altLang="ja-JP" sz="24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7039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83"/>
    </mc:Choice>
    <mc:Fallback xmlns="">
      <p:transition spd="slow" advTm="22883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$ history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kumimoji="1" lang="en-US" altLang="ja-JP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6</a:t>
            </a:r>
            <a:r>
              <a:rPr kumimoji="1" lang="ja-JP" altLang="en-US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times</a:t>
            </a:r>
            <a:r>
              <a:rPr kumimoji="1" lang="ja-JP" altLang="en-US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attendee from Japan!</a:t>
            </a:r>
          </a:p>
          <a:p>
            <a:pPr algn="ctr"/>
            <a:endParaRPr kumimoji="1"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2014 : 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Speaker</a:t>
            </a:r>
            <a:endParaRPr lang="en-US" altLang="ja-JP" sz="3600" dirty="0">
              <a:latin typeface="ヒラギノ角ゴ ProN W6"/>
              <a:ea typeface="ヒラギノ角ゴ ProN W6"/>
              <a:cs typeface="ヒラギノ角ゴ ProN W6"/>
            </a:endParaRPr>
          </a:p>
          <a:p>
            <a:pPr marL="2325688"/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Brought back </a:t>
            </a: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Metrics</a:t>
            </a:r>
            <a:endParaRPr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endParaRPr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2016 : Brought back</a:t>
            </a:r>
          </a:p>
        </p:txBody>
      </p:sp>
      <p:pic>
        <p:nvPicPr>
          <p:cNvPr id="3" name="図 2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0003" y="4038171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58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Summary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Technology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+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Process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=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Improve Business</a:t>
            </a:r>
            <a:endParaRPr lang="en-US" altLang="ja-JP" sz="4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3072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83"/>
    </mc:Choice>
    <mc:Fallback xmlns="">
      <p:transition spd="slow" advTm="22883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What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is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Agile2018?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2646813"/>
            <a:ext cx="7886700" cy="3448686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en-US" altLang="ja-JP" sz="2400" dirty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https://www.agilealliance.org/agile2018</a:t>
            </a:r>
            <a:r>
              <a:rPr lang="en-US" altLang="ja-JP" sz="24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/</a:t>
            </a:r>
            <a:endParaRPr lang="en-US" altLang="ja-JP" sz="24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endParaRPr kumimoji="1" lang="en-US" altLang="ja-JP" sz="24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Annual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g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lobal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c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onference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of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Agile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in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USA</a:t>
            </a:r>
          </a:p>
          <a:p>
            <a:pPr marL="571500" indent="-571500">
              <a:buFont typeface="Arial" charset="0"/>
              <a:buChar char="•"/>
            </a:pP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The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biggest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one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of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Agile</a:t>
            </a:r>
          </a:p>
          <a:p>
            <a:pPr marL="571500" indent="-571500">
              <a:buFont typeface="Arial" charset="0"/>
              <a:buChar char="•"/>
            </a:pP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Held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by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Alliance</a:t>
            </a:r>
            <a:endParaRPr lang="en-US" altLang="ja-JP" sz="36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5" name="図 4">
            <a:hlinkClick r:id="rId3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000" y="1168916"/>
            <a:ext cx="8128000" cy="14732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81629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Basi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 Information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228780"/>
              </p:ext>
            </p:extLst>
          </p:nvPr>
        </p:nvGraphicFramePr>
        <p:xfrm>
          <a:off x="628650" y="1863000"/>
          <a:ext cx="7886700" cy="3328560"/>
        </p:xfrm>
        <a:graphic>
          <a:graphicData uri="http://schemas.openxmlformats.org/drawingml/2006/table">
            <a:tbl>
              <a:tblPr firstCol="1">
                <a:tableStyleId>{21E4AEA4-8DFA-4A89-87EB-49C32662AFE0}</a:tableStyleId>
              </a:tblPr>
              <a:tblGrid>
                <a:gridCol w="3943350"/>
                <a:gridCol w="3943350"/>
              </a:tblGrid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Duration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7F7F7F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8/6 (Mon) - 8/10 (Fri)</a:t>
                      </a:r>
                      <a:endParaRPr kumimoji="1" lang="ja-JP" altLang="en-US" sz="2400" b="0" i="0" dirty="0">
                        <a:solidFill>
                          <a:srgbClr val="7F7F7F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sessions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7F7F7F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279 </a:t>
                      </a:r>
                      <a:r>
                        <a:rPr kumimoji="1" lang="en-US" altLang="ja-JP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(+5 YoY)</a:t>
                      </a:r>
                      <a:endParaRPr kumimoji="1" lang="ja-JP" altLang="en-US" sz="2400" b="0" i="0" dirty="0">
                        <a:solidFill>
                          <a:srgbClr val="0AC000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categories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7F7F7F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   </a:t>
                      </a:r>
                      <a:r>
                        <a:rPr kumimoji="1" lang="en-US" altLang="ja-JP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(±0 YOY</a:t>
                      </a:r>
                      <a:r>
                        <a:rPr kumimoji="1" lang="en-US" altLang="en-US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)</a:t>
                      </a:r>
                      <a:endParaRPr kumimoji="1" lang="ja-JP" altLang="en-US" sz="2400" b="0" i="0" dirty="0">
                        <a:solidFill>
                          <a:srgbClr val="0AC000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parallel</a:t>
                      </a:r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 </a:t>
                      </a:r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on-going</a:t>
                      </a:r>
                    </a:p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sessions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   </a:t>
                      </a:r>
                      <a:r>
                        <a:rPr kumimoji="1" lang="en-US" altLang="ja-JP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(+1 YoY)</a:t>
                      </a:r>
                      <a:endParaRPr kumimoji="1" lang="ja-JP" altLang="en-US" sz="2400" b="0" i="0" dirty="0">
                        <a:solidFill>
                          <a:srgbClr val="0AC000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attendees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2,500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5186531"/>
            <a:ext cx="7886700" cy="908968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52425" indent="-352425">
              <a:buFont typeface="Arial" charset="0"/>
              <a:buChar char="•"/>
            </a:pP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2 Types : Talk</a:t>
            </a:r>
            <a:r>
              <a:rPr lang="en-US" altLang="ja-JP" sz="24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Workshop</a:t>
            </a:r>
          </a:p>
          <a:p>
            <a:pPr marL="352425" indent="-352425">
              <a:buFont typeface="Arial" charset="0"/>
              <a:buChar char="•"/>
            </a:pP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3 Levels : Learning</a:t>
            </a:r>
            <a:r>
              <a:rPr lang="en-US" altLang="ja-JP" sz="24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/Practicing/</a:t>
            </a: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Advancing</a:t>
            </a:r>
            <a:endParaRPr kumimoji="1" lang="en-US" altLang="ja-JP" sz="24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875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Categories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(2018)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371880"/>
              </p:ext>
            </p:extLst>
          </p:nvPr>
        </p:nvGraphicFramePr>
        <p:xfrm>
          <a:off x="657000" y="1689100"/>
          <a:ext cx="7830000" cy="4786176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40396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Data Metrics and Forecasting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Midway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&amp; Portfolio Management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15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 Practices and Craft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 (IEEE Software)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318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Categories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(2018)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843058"/>
              </p:ext>
            </p:extLst>
          </p:nvPr>
        </p:nvGraphicFramePr>
        <p:xfrm>
          <a:off x="657000" y="1689100"/>
          <a:ext cx="7830000" cy="4786176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40396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Data Metrics and Forecasting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Midway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&amp; Portfolio Management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15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 Practices and Craft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 (IEEE Software)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正方形/長方形 4"/>
          <p:cNvSpPr/>
          <p:nvPr/>
        </p:nvSpPr>
        <p:spPr>
          <a:xfrm>
            <a:off x="627323" y="2478519"/>
            <a:ext cx="3932246" cy="550782"/>
          </a:xfrm>
          <a:prstGeom prst="rect">
            <a:avLst/>
          </a:prstGeom>
          <a:noFill/>
          <a:ln w="635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四角形吹き出し 5"/>
          <p:cNvSpPr/>
          <p:nvPr/>
        </p:nvSpPr>
        <p:spPr>
          <a:xfrm>
            <a:off x="5600007" y="2753910"/>
            <a:ext cx="2880000" cy="1080000"/>
          </a:xfrm>
          <a:prstGeom prst="wedgeRectCallout">
            <a:avLst>
              <a:gd name="adj1" fmla="val -86354"/>
              <a:gd name="adj2" fmla="val -50266"/>
            </a:avLst>
          </a:prstGeom>
          <a:solidFill>
            <a:srgbClr val="FFFF00"/>
          </a:solidFill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Promoted</a:t>
            </a:r>
            <a:r>
              <a:rPr lang="en-US" altLang="ja-JP" dirty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dirty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kumimoji="1" lang="en-US" altLang="ja-JP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as</a:t>
            </a:r>
            <a:r>
              <a:rPr kumimoji="1" lang="ja-JP" altLang="en-US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one category!</a:t>
            </a:r>
            <a:endParaRPr kumimoji="1" lang="ja-JP" altLang="en-US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5974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[FYI]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Categories (2017)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0725203"/>
              </p:ext>
            </p:extLst>
          </p:nvPr>
        </p:nvGraphicFramePr>
        <p:xfrm>
          <a:off x="657000" y="1689099"/>
          <a:ext cx="7830000" cy="4799436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4181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418124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Alliance Lounge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13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&amp; Portfolio Management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15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Development Practices &amp; Craftsmanship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 (IEEE Software)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25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Open Jam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11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863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Trends of Agile2018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5" name="図 4" descr="WordItOut-word-cloud-320338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8277"/>
            <a:ext cx="9144000" cy="566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79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2830</TotalTime>
  <Words>722</Words>
  <Application>Microsoft Macintosh PowerPoint</Application>
  <PresentationFormat>画面に合わせる (4:3)</PresentationFormat>
  <Paragraphs>327</Paragraphs>
  <Slides>30</Slides>
  <Notes>29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30</vt:i4>
      </vt:variant>
    </vt:vector>
  </HeadingPairs>
  <TitlesOfParts>
    <vt:vector size="39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Report of Agile2018</vt:lpstr>
      <vt:lpstr>Hiroyuki Ito (The HIRO)</vt:lpstr>
      <vt:lpstr>$ history</vt:lpstr>
      <vt:lpstr>What is Agile2018?</vt:lpstr>
      <vt:lpstr>Basic Information</vt:lpstr>
      <vt:lpstr>Categories (2018)</vt:lpstr>
      <vt:lpstr>Categories (2018)</vt:lpstr>
      <vt:lpstr>[FYI] Categories (2017)</vt:lpstr>
      <vt:lpstr>Trends of Agile2018</vt:lpstr>
      <vt:lpstr>Trends of Agile2018</vt:lpstr>
      <vt:lpstr>My Motivation</vt:lpstr>
      <vt:lpstr>Agenda</vt:lpstr>
      <vt:lpstr>PowerPoint プレゼンテーション</vt:lpstr>
      <vt:lpstr>Summary</vt:lpstr>
      <vt:lpstr>PowerPoint プレゼンテーション</vt:lpstr>
      <vt:lpstr>Summary</vt:lpstr>
      <vt:lpstr>解決方針</vt:lpstr>
      <vt:lpstr>Making Impacts Constantly</vt:lpstr>
      <vt:lpstr>PowerPoint プレゼンテーション</vt:lpstr>
      <vt:lpstr>Learning to Experiment</vt:lpstr>
      <vt:lpstr>Database DevOps</vt:lpstr>
      <vt:lpstr>Radical Change for Testers</vt:lpstr>
      <vt:lpstr>解決方針</vt:lpstr>
      <vt:lpstr>アジャイルの要素</vt:lpstr>
      <vt:lpstr>自動テスト＝心理的安全性</vt:lpstr>
      <vt:lpstr>PowerPoint プレゼンテーション</vt:lpstr>
      <vt:lpstr>Testing</vt:lpstr>
      <vt:lpstr>PowerPoint プレゼンテーション</vt:lpstr>
      <vt:lpstr>これ</vt:lpstr>
      <vt:lpstr>Summary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4608</cp:revision>
  <dcterms:created xsi:type="dcterms:W3CDTF">2016-11-21T06:16:44Z</dcterms:created>
  <dcterms:modified xsi:type="dcterms:W3CDTF">2018-08-07T14:10:09Z</dcterms:modified>
</cp:coreProperties>
</file>

<file path=docProps/thumbnail.jpeg>
</file>